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Impact" panose="020B0806030902050204" pitchFamily="34" charset="0"/>
      <p:regular r:id="rId14"/>
    </p:embeddedFont>
    <p:embeddedFont>
      <p:font typeface="Lexend" panose="020B0604020202020204" charset="0"/>
      <p:regular r:id="rId15"/>
      <p:bold r:id="rId16"/>
    </p:embeddedFont>
    <p:embeddedFont>
      <p:font typeface="Roboto" panose="020B0604020202020204" charset="0"/>
      <p:regular r:id="rId17"/>
      <p:bold r:id="rId18"/>
      <p:italic r:id="rId19"/>
      <p:boldItalic r:id="rId20"/>
    </p:embeddedFont>
    <p:embeddedFont>
      <p:font typeface="Oswald"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370473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d9c45342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6011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53dadf0e212f1e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53dadf0e212f1e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009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d933c8c4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d933c8c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7971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e9090756a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e9090756a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1450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d91e1f37e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77901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d91e1f37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382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9090756a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9090756a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1236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e9090756a_1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e9090756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3515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9b44bc1df9945a4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9b44bc1df9945a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0305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e9090756a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3292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9090756a_1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5569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2000"/>
              <a:buNone/>
              <a:defRPr sz="12000">
                <a:solidFill>
                  <a:schemeClr val="dk2"/>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1"/>
              </a:buClr>
              <a:buSzPts val="1200"/>
              <a:buChar char="●"/>
              <a:defRPr sz="12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4200"/>
              <a:buNone/>
              <a:defRPr sz="4200">
                <a:solidFill>
                  <a:schemeClr val="dk2"/>
                </a:solidFill>
              </a:defRPr>
            </a:lvl1pPr>
            <a:lvl2pPr lvl="1" algn="ctr" rtl="0">
              <a:spcBef>
                <a:spcPts val="0"/>
              </a:spcBef>
              <a:spcAft>
                <a:spcPts val="0"/>
              </a:spcAft>
              <a:buClr>
                <a:schemeClr val="dk2"/>
              </a:buClr>
              <a:buSzPts val="4200"/>
              <a:buNone/>
              <a:defRPr sz="4200">
                <a:solidFill>
                  <a:schemeClr val="dk2"/>
                </a:solidFill>
              </a:defRPr>
            </a:lvl2pPr>
            <a:lvl3pPr lvl="2" algn="ctr" rtl="0">
              <a:spcBef>
                <a:spcPts val="0"/>
              </a:spcBef>
              <a:spcAft>
                <a:spcPts val="0"/>
              </a:spcAft>
              <a:buClr>
                <a:schemeClr val="dk2"/>
              </a:buClr>
              <a:buSzPts val="4200"/>
              <a:buNone/>
              <a:defRPr sz="4200">
                <a:solidFill>
                  <a:schemeClr val="dk2"/>
                </a:solidFill>
              </a:defRPr>
            </a:lvl3pPr>
            <a:lvl4pPr lvl="3" algn="ctr" rtl="0">
              <a:spcBef>
                <a:spcPts val="0"/>
              </a:spcBef>
              <a:spcAft>
                <a:spcPts val="0"/>
              </a:spcAft>
              <a:buClr>
                <a:schemeClr val="dk2"/>
              </a:buClr>
              <a:buSzPts val="4200"/>
              <a:buNone/>
              <a:defRPr sz="4200">
                <a:solidFill>
                  <a:schemeClr val="dk2"/>
                </a:solidFill>
              </a:defRPr>
            </a:lvl4pPr>
            <a:lvl5pPr lvl="4" algn="ctr" rtl="0">
              <a:spcBef>
                <a:spcPts val="0"/>
              </a:spcBef>
              <a:spcAft>
                <a:spcPts val="0"/>
              </a:spcAft>
              <a:buClr>
                <a:schemeClr val="dk2"/>
              </a:buClr>
              <a:buSzPts val="4200"/>
              <a:buNone/>
              <a:defRPr sz="4200">
                <a:solidFill>
                  <a:schemeClr val="dk2"/>
                </a:solidFill>
              </a:defRPr>
            </a:lvl5pPr>
            <a:lvl6pPr lvl="5" algn="ctr" rtl="0">
              <a:spcBef>
                <a:spcPts val="0"/>
              </a:spcBef>
              <a:spcAft>
                <a:spcPts val="0"/>
              </a:spcAft>
              <a:buClr>
                <a:schemeClr val="dk2"/>
              </a:buClr>
              <a:buSzPts val="4200"/>
              <a:buNone/>
              <a:defRPr sz="4200">
                <a:solidFill>
                  <a:schemeClr val="dk2"/>
                </a:solidFill>
              </a:defRPr>
            </a:lvl6pPr>
            <a:lvl7pPr lvl="6" algn="ctr" rtl="0">
              <a:spcBef>
                <a:spcPts val="0"/>
              </a:spcBef>
              <a:spcAft>
                <a:spcPts val="0"/>
              </a:spcAft>
              <a:buClr>
                <a:schemeClr val="dk2"/>
              </a:buClr>
              <a:buSzPts val="4200"/>
              <a:buNone/>
              <a:defRPr sz="4200">
                <a:solidFill>
                  <a:schemeClr val="dk2"/>
                </a:solidFill>
              </a:defRPr>
            </a:lvl7pPr>
            <a:lvl8pPr lvl="7" algn="ctr" rtl="0">
              <a:spcBef>
                <a:spcPts val="0"/>
              </a:spcBef>
              <a:spcAft>
                <a:spcPts val="0"/>
              </a:spcAft>
              <a:buClr>
                <a:schemeClr val="dk2"/>
              </a:buClr>
              <a:buSzPts val="4200"/>
              <a:buNone/>
              <a:defRPr sz="4200">
                <a:solidFill>
                  <a:schemeClr val="dk2"/>
                </a:solidFill>
              </a:defRPr>
            </a:lvl8pPr>
            <a:lvl9pPr lvl="8" algn="ctr" rtl="0">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2"/>
                </a:solidFill>
                <a:latin typeface="Roboto"/>
                <a:ea typeface="Roboto"/>
                <a:cs typeface="Roboto"/>
                <a:sym typeface="Roboto"/>
              </a:defRPr>
            </a:lvl1pPr>
            <a:lvl2pPr lvl="1" algn="r" rtl="0">
              <a:buNone/>
              <a:defRPr sz="1000">
                <a:solidFill>
                  <a:schemeClr val="lt2"/>
                </a:solidFill>
                <a:latin typeface="Roboto"/>
                <a:ea typeface="Roboto"/>
                <a:cs typeface="Roboto"/>
                <a:sym typeface="Roboto"/>
              </a:defRPr>
            </a:lvl2pPr>
            <a:lvl3pPr lvl="2" algn="r" rtl="0">
              <a:buNone/>
              <a:defRPr sz="1000">
                <a:solidFill>
                  <a:schemeClr val="lt2"/>
                </a:solidFill>
                <a:latin typeface="Roboto"/>
                <a:ea typeface="Roboto"/>
                <a:cs typeface="Roboto"/>
                <a:sym typeface="Roboto"/>
              </a:defRPr>
            </a:lvl3pPr>
            <a:lvl4pPr lvl="3" algn="r" rtl="0">
              <a:buNone/>
              <a:defRPr sz="1000">
                <a:solidFill>
                  <a:schemeClr val="lt2"/>
                </a:solidFill>
                <a:latin typeface="Roboto"/>
                <a:ea typeface="Roboto"/>
                <a:cs typeface="Roboto"/>
                <a:sym typeface="Roboto"/>
              </a:defRPr>
            </a:lvl4pPr>
            <a:lvl5pPr lvl="4" algn="r" rtl="0">
              <a:buNone/>
              <a:defRPr sz="1000">
                <a:solidFill>
                  <a:schemeClr val="lt2"/>
                </a:solidFill>
                <a:latin typeface="Roboto"/>
                <a:ea typeface="Roboto"/>
                <a:cs typeface="Roboto"/>
                <a:sym typeface="Roboto"/>
              </a:defRPr>
            </a:lvl5pPr>
            <a:lvl6pPr lvl="5" algn="r" rtl="0">
              <a:buNone/>
              <a:defRPr sz="1000">
                <a:solidFill>
                  <a:schemeClr val="lt2"/>
                </a:solidFill>
                <a:latin typeface="Roboto"/>
                <a:ea typeface="Roboto"/>
                <a:cs typeface="Roboto"/>
                <a:sym typeface="Roboto"/>
              </a:defRPr>
            </a:lvl6pPr>
            <a:lvl7pPr lvl="6" algn="r" rtl="0">
              <a:buNone/>
              <a:defRPr sz="1000">
                <a:solidFill>
                  <a:schemeClr val="lt2"/>
                </a:solidFill>
                <a:latin typeface="Roboto"/>
                <a:ea typeface="Roboto"/>
                <a:cs typeface="Roboto"/>
                <a:sym typeface="Roboto"/>
              </a:defRPr>
            </a:lvl7pPr>
            <a:lvl8pPr lvl="7" algn="r" rtl="0">
              <a:buNone/>
              <a:defRPr sz="1000">
                <a:solidFill>
                  <a:schemeClr val="lt2"/>
                </a:solidFill>
                <a:latin typeface="Roboto"/>
                <a:ea typeface="Roboto"/>
                <a:cs typeface="Roboto"/>
                <a:sym typeface="Roboto"/>
              </a:defRPr>
            </a:lvl8pPr>
            <a:lvl9pPr lvl="8" algn="r" rtl="0">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1565952" y="-4"/>
            <a:ext cx="6861900" cy="9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DIGITAL PORTFOLIO</a:t>
            </a:r>
            <a:r>
              <a:rPr lang="en">
                <a:latin typeface="Times New Roman"/>
                <a:ea typeface="Times New Roman"/>
                <a:cs typeface="Times New Roman"/>
                <a:sym typeface="Times New Roman"/>
              </a:rPr>
              <a:t> </a:t>
            </a:r>
            <a:endParaRPr b="1">
              <a:latin typeface="Times New Roman"/>
              <a:ea typeface="Times New Roman"/>
              <a:cs typeface="Times New Roman"/>
              <a:sym typeface="Times New Roman"/>
            </a:endParaRPr>
          </a:p>
        </p:txBody>
      </p:sp>
      <p:sp>
        <p:nvSpPr>
          <p:cNvPr id="68" name="Google Shape;68;p13"/>
          <p:cNvSpPr txBox="1">
            <a:spLocks noGrp="1"/>
          </p:cNvSpPr>
          <p:nvPr>
            <p:ph type="subTitle" idx="1"/>
          </p:nvPr>
        </p:nvSpPr>
        <p:spPr>
          <a:xfrm>
            <a:off x="1357547" y="2199230"/>
            <a:ext cx="5509500" cy="198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Times New Roman"/>
                <a:ea typeface="Times New Roman"/>
                <a:cs typeface="Times New Roman"/>
                <a:sym typeface="Times New Roman"/>
              </a:rPr>
              <a:t>STUDENT NAME: PUGAZHARASAN S </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REGISTER NO AND NMID:</a:t>
            </a:r>
            <a:r>
              <a:rPr lang="en" b="1">
                <a:latin typeface="Times New Roman"/>
                <a:ea typeface="Times New Roman"/>
                <a:cs typeface="Times New Roman"/>
                <a:sym typeface="Times New Roman"/>
              </a:rPr>
              <a:t>astvu35635624u09032</a:t>
            </a:r>
            <a:endParaRPr b="1">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DEPARTMENT:BCA -II YEAR</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COLLEGE: GASC/THIRUVALLUR UNIVERSITY </a:t>
            </a:r>
            <a:endParaRPr>
              <a:latin typeface="Times New Roman"/>
              <a:ea typeface="Times New Roman"/>
              <a:cs typeface="Times New Roman"/>
              <a:sym typeface="Times New Roman"/>
            </a:endParaRPr>
          </a:p>
        </p:txBody>
      </p:sp>
      <p:pic>
        <p:nvPicPr>
          <p:cNvPr id="69" name="Google Shape;69;p13"/>
          <p:cNvPicPr preferRelativeResize="0"/>
          <p:nvPr/>
        </p:nvPicPr>
        <p:blipFill>
          <a:blip r:embed="rId3">
            <a:alphaModFix/>
          </a:blip>
          <a:stretch>
            <a:fillRect/>
          </a:stretch>
        </p:blipFill>
        <p:spPr>
          <a:xfrm>
            <a:off x="0" y="-203775"/>
            <a:ext cx="9144001" cy="5975975"/>
          </a:xfrm>
          <a:prstGeom prst="rect">
            <a:avLst/>
          </a:prstGeom>
          <a:noFill/>
          <a:ln>
            <a:noFill/>
          </a:ln>
        </p:spPr>
      </p:pic>
      <p:sp>
        <p:nvSpPr>
          <p:cNvPr id="70" name="Google Shape;70;p13"/>
          <p:cNvSpPr txBox="1">
            <a:spLocks noGrp="1"/>
          </p:cNvSpPr>
          <p:nvPr>
            <p:ph type="ctrTitle"/>
          </p:nvPr>
        </p:nvSpPr>
        <p:spPr>
          <a:xfrm>
            <a:off x="5" y="641209"/>
            <a:ext cx="68619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b="1">
                <a:latin typeface="Times New Roman"/>
                <a:ea typeface="Times New Roman"/>
                <a:cs typeface="Times New Roman"/>
                <a:sym typeface="Times New Roman"/>
              </a:rPr>
              <a:t>DIGITAL PORTFOLIO</a:t>
            </a:r>
            <a:r>
              <a:rPr lang="en" sz="3600">
                <a:latin typeface="Times New Roman"/>
                <a:ea typeface="Times New Roman"/>
                <a:cs typeface="Times New Roman"/>
                <a:sym typeface="Times New Roman"/>
              </a:rPr>
              <a:t> </a:t>
            </a:r>
            <a:endParaRPr sz="3600" b="1">
              <a:latin typeface="Times New Roman"/>
              <a:ea typeface="Times New Roman"/>
              <a:cs typeface="Times New Roman"/>
              <a:sym typeface="Times New Roman"/>
            </a:endParaRPr>
          </a:p>
        </p:txBody>
      </p:sp>
      <p:sp>
        <p:nvSpPr>
          <p:cNvPr id="71" name="Google Shape;71;p13"/>
          <p:cNvSpPr txBox="1">
            <a:spLocks noGrp="1"/>
          </p:cNvSpPr>
          <p:nvPr>
            <p:ph type="subTitle" idx="1"/>
          </p:nvPr>
        </p:nvSpPr>
        <p:spPr>
          <a:xfrm>
            <a:off x="420670" y="2571751"/>
            <a:ext cx="5509500" cy="18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Times New Roman"/>
                <a:ea typeface="Times New Roman"/>
                <a:cs typeface="Times New Roman"/>
                <a:sym typeface="Times New Roman"/>
              </a:rPr>
              <a:t>STUDENT NAME: PUGAZHARASAN S </a:t>
            </a:r>
            <a:endParaRPr sz="1400">
              <a:latin typeface="Times New Roman"/>
              <a:ea typeface="Times New Roman"/>
              <a:cs typeface="Times New Roman"/>
              <a:sym typeface="Times New Roman"/>
            </a:endParaRPr>
          </a:p>
          <a:p>
            <a:pPr marL="0" lvl="0" indent="0" algn="l" rtl="0">
              <a:spcBef>
                <a:spcPts val="0"/>
              </a:spcBef>
              <a:spcAft>
                <a:spcPts val="0"/>
              </a:spcAft>
              <a:buNone/>
            </a:pPr>
            <a:r>
              <a:rPr lang="en" sz="1400">
                <a:latin typeface="Times New Roman"/>
                <a:ea typeface="Times New Roman"/>
                <a:cs typeface="Times New Roman"/>
                <a:sym typeface="Times New Roman"/>
              </a:rPr>
              <a:t>REGISTER NO AND NMID:</a:t>
            </a:r>
            <a:r>
              <a:rPr lang="en" sz="1400" b="1">
                <a:latin typeface="Times New Roman"/>
                <a:ea typeface="Times New Roman"/>
                <a:cs typeface="Times New Roman"/>
                <a:sym typeface="Times New Roman"/>
              </a:rPr>
              <a:t>astvu35635624u09032</a:t>
            </a:r>
            <a:endParaRPr sz="1400" b="1">
              <a:latin typeface="Times New Roman"/>
              <a:ea typeface="Times New Roman"/>
              <a:cs typeface="Times New Roman"/>
              <a:sym typeface="Times New Roman"/>
            </a:endParaRPr>
          </a:p>
          <a:p>
            <a:pPr marL="0" lvl="0" indent="0" algn="l" rtl="0">
              <a:spcBef>
                <a:spcPts val="0"/>
              </a:spcBef>
              <a:spcAft>
                <a:spcPts val="0"/>
              </a:spcAft>
              <a:buNone/>
            </a:pPr>
            <a:r>
              <a:rPr lang="en" sz="1400">
                <a:latin typeface="Times New Roman"/>
                <a:ea typeface="Times New Roman"/>
                <a:cs typeface="Times New Roman"/>
                <a:sym typeface="Times New Roman"/>
              </a:rPr>
              <a:t>DEPARTMENT:BCA -II YEAR</a:t>
            </a:r>
            <a:endParaRPr sz="1400">
              <a:latin typeface="Times New Roman"/>
              <a:ea typeface="Times New Roman"/>
              <a:cs typeface="Times New Roman"/>
              <a:sym typeface="Times New Roman"/>
            </a:endParaRPr>
          </a:p>
          <a:p>
            <a:pPr marL="0" lvl="0" indent="0" algn="l" rtl="0">
              <a:spcBef>
                <a:spcPts val="0"/>
              </a:spcBef>
              <a:spcAft>
                <a:spcPts val="0"/>
              </a:spcAft>
              <a:buNone/>
            </a:pPr>
            <a:r>
              <a:rPr lang="en" sz="1400">
                <a:latin typeface="Times New Roman"/>
                <a:ea typeface="Times New Roman"/>
                <a:cs typeface="Times New Roman"/>
                <a:sym typeface="Times New Roman"/>
              </a:rPr>
              <a:t>COLLEGE: GASC/THIRUVALLUR UNIVERSITY </a:t>
            </a:r>
            <a:endParaRPr sz="1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2"/>
          <p:cNvSpPr txBox="1"/>
          <p:nvPr/>
        </p:nvSpPr>
        <p:spPr>
          <a:xfrm flipH="1">
            <a:off x="0" y="343064"/>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a:solidFill>
                  <a:schemeClr val="lt1"/>
                </a:solidFill>
                <a:latin typeface="Times New Roman"/>
                <a:ea typeface="Times New Roman"/>
                <a:cs typeface="Times New Roman"/>
                <a:sym typeface="Times New Roman"/>
              </a:rPr>
              <a:t>RESULT AND SCREENSHOTS </a:t>
            </a:r>
            <a:endParaRPr sz="3600">
              <a:solidFill>
                <a:schemeClr val="lt1"/>
              </a:solidFill>
              <a:latin typeface="Times New Roman"/>
              <a:ea typeface="Times New Roman"/>
              <a:cs typeface="Times New Roman"/>
              <a:sym typeface="Times New Roman"/>
            </a:endParaRPr>
          </a:p>
        </p:txBody>
      </p:sp>
      <p:sp>
        <p:nvSpPr>
          <p:cNvPr id="132" name="Google Shape;132;p22"/>
          <p:cNvSpPr txBox="1"/>
          <p:nvPr/>
        </p:nvSpPr>
        <p:spPr>
          <a:xfrm>
            <a:off x="0" y="1360800"/>
            <a:ext cx="9144000" cy="335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Efficiency: Reduced manual record-keeping efforts by 70%.</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Accuracy: Minimized human errors in student data management.</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Accessibility: Instant retrieval of student information and academic performance.</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Evaluation Ready: Successfully demonstrated during BCA mini-project evaluation with positive feedback from faculty.</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Scalability: Can be extended to include features like online fee payment, notices, and student-teacher communication.</a:t>
            </a:r>
            <a:endParaRPr b="1"/>
          </a:p>
          <a:p>
            <a:pPr marL="0" lvl="0" indent="0" algn="l" rtl="0">
              <a:spcBef>
                <a:spcPts val="0"/>
              </a:spcBef>
              <a:spcAft>
                <a:spcPts val="0"/>
              </a:spcAft>
              <a:buNone/>
            </a:pPr>
            <a:endParaRPr b="1"/>
          </a:p>
          <a:p>
            <a:pPr marL="0" lvl="0" indent="0" algn="l" rtl="0">
              <a:spcBef>
                <a:spcPts val="0"/>
              </a:spcBef>
              <a:spcAft>
                <a:spcPts val="0"/>
              </a:spcAft>
              <a:buNone/>
            </a:pPr>
            <a:endParaRPr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p:nvPr/>
        </p:nvSpPr>
        <p:spPr>
          <a:xfrm>
            <a:off x="-1" y="224504"/>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Times New Roman"/>
                <a:ea typeface="Times New Roman"/>
                <a:cs typeface="Times New Roman"/>
                <a:sym typeface="Times New Roman"/>
              </a:rPr>
              <a:t>CONCLUSION</a:t>
            </a:r>
            <a:r>
              <a:rPr lang="en" sz="1800">
                <a:solidFill>
                  <a:schemeClr val="lt2"/>
                </a:solidFill>
                <a:latin typeface="Roboto"/>
                <a:ea typeface="Roboto"/>
                <a:cs typeface="Roboto"/>
                <a:sym typeface="Roboto"/>
              </a:rPr>
              <a:t> </a:t>
            </a:r>
            <a:endParaRPr sz="3600" b="1">
              <a:solidFill>
                <a:schemeClr val="lt1"/>
              </a:solidFill>
              <a:latin typeface="Times New Roman"/>
              <a:ea typeface="Times New Roman"/>
              <a:cs typeface="Times New Roman"/>
              <a:sym typeface="Times New Roman"/>
            </a:endParaRPr>
          </a:p>
        </p:txBody>
      </p:sp>
      <p:sp>
        <p:nvSpPr>
          <p:cNvPr id="138" name="Google Shape;138;p23"/>
          <p:cNvSpPr txBox="1"/>
          <p:nvPr/>
        </p:nvSpPr>
        <p:spPr>
          <a:xfrm>
            <a:off x="3419404" y="224500"/>
            <a:ext cx="5724600" cy="420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The Student Management System successfully addresses the challenges of manual record-keeping by providing a digital, secure, and efficient platform for managing student data. It simplifies the work of administrators and teachers by enabling easy addition, updating, and retrieval of student records while also giving students quick access to their academic details.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By integrating Java, MySQL, and JDBC, the system ensures reliability, accuracy, and scalability. The project has proven to reduce manual effort by 70%, minimize human errors, and enhance accessibility of information.</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Overall, the project demonstrates the importance of automating academic processes and serves as a practical solution that can be further enhanced with web or mobile integration for future use.</a:t>
            </a:r>
            <a:endParaRPr b="1"/>
          </a:p>
          <a:p>
            <a:pPr marL="0" lvl="0" indent="0" algn="l" rtl="0">
              <a:spcBef>
                <a:spcPts val="0"/>
              </a:spcBef>
              <a:spcAft>
                <a:spcPts val="0"/>
              </a:spcAft>
              <a:buNone/>
            </a:pP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76" name="Google Shape;76;p14"/>
          <p:cNvPicPr preferRelativeResize="0"/>
          <p:nvPr/>
        </p:nvPicPr>
        <p:blipFill rotWithShape="1">
          <a:blip r:embed="rId3">
            <a:alphaModFix/>
          </a:blip>
          <a:srcRect l="7783"/>
          <a:stretch/>
        </p:blipFill>
        <p:spPr>
          <a:xfrm>
            <a:off x="150" y="0"/>
            <a:ext cx="9144000" cy="5143500"/>
          </a:xfrm>
          <a:prstGeom prst="rect">
            <a:avLst/>
          </a:prstGeom>
          <a:noFill/>
          <a:ln>
            <a:noFill/>
          </a:ln>
        </p:spPr>
      </p:pic>
      <p:sp>
        <p:nvSpPr>
          <p:cNvPr id="77" name="Google Shape;77;p14"/>
          <p:cNvSpPr txBox="1">
            <a:spLocks noGrp="1"/>
          </p:cNvSpPr>
          <p:nvPr>
            <p:ph type="title"/>
          </p:nvPr>
        </p:nvSpPr>
        <p:spPr>
          <a:xfrm>
            <a:off x="205382" y="-1268142"/>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b="1">
                <a:latin typeface="Times New Roman"/>
                <a:ea typeface="Times New Roman"/>
                <a:cs typeface="Times New Roman"/>
                <a:sym typeface="Times New Roman"/>
              </a:rPr>
              <a:t>PROJECT TITLE </a:t>
            </a:r>
            <a:endParaRPr sz="3600" b="1">
              <a:latin typeface="Times New Roman"/>
              <a:ea typeface="Times New Roman"/>
              <a:cs typeface="Times New Roman"/>
              <a:sym typeface="Times New Roman"/>
            </a:endParaRPr>
          </a:p>
        </p:txBody>
      </p:sp>
      <p:sp>
        <p:nvSpPr>
          <p:cNvPr id="78" name="Google Shape;78;p14"/>
          <p:cNvSpPr txBox="1"/>
          <p:nvPr/>
        </p:nvSpPr>
        <p:spPr>
          <a:xfrm>
            <a:off x="205385" y="2078939"/>
            <a:ext cx="100740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accent4"/>
                </a:solidFill>
                <a:highlight>
                  <a:srgbClr val="00FF00"/>
                </a:highlight>
                <a:latin typeface="Impact"/>
                <a:ea typeface="Impact"/>
                <a:cs typeface="Impact"/>
                <a:sym typeface="Impact"/>
              </a:rPr>
              <a:t>Interactive Webfolio: A Dynamic Portfolio Presentation</a:t>
            </a:r>
            <a:endParaRPr sz="3000">
              <a:solidFill>
                <a:schemeClr val="accent4"/>
              </a:solidFill>
              <a:highlight>
                <a:srgbClr val="00FF00"/>
              </a:highlight>
              <a:latin typeface="Impact"/>
              <a:ea typeface="Impact"/>
              <a:cs typeface="Impact"/>
              <a:sym typeface="Impact"/>
            </a:endParaRPr>
          </a:p>
        </p:txBody>
      </p:sp>
      <p:sp>
        <p:nvSpPr>
          <p:cNvPr id="79" name="Google Shape;79;p14"/>
          <p:cNvSpPr txBox="1"/>
          <p:nvPr/>
        </p:nvSpPr>
        <p:spPr>
          <a:xfrm>
            <a:off x="-1321050" y="2572816"/>
            <a:ext cx="123933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solidFill>
                <a:schemeClr val="lt2"/>
              </a:solidFill>
              <a:latin typeface="Roboto"/>
              <a:ea typeface="Roboto"/>
              <a:cs typeface="Roboto"/>
              <a:sym typeface="Roboto"/>
            </a:endParaRPr>
          </a:p>
        </p:txBody>
      </p:sp>
      <p:sp>
        <p:nvSpPr>
          <p:cNvPr id="80" name="Google Shape;80;p14"/>
          <p:cNvSpPr txBox="1"/>
          <p:nvPr/>
        </p:nvSpPr>
        <p:spPr>
          <a:xfrm>
            <a:off x="2023818" y="3036627"/>
            <a:ext cx="9144000" cy="55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1"/>
                </a:solidFill>
                <a:latin typeface="Lexend"/>
                <a:ea typeface="Lexend"/>
                <a:cs typeface="Lexend"/>
                <a:sym typeface="Lexend"/>
              </a:rPr>
              <a:t>STUDENTS MANAGEMENT SYSTEM </a:t>
            </a:r>
            <a:endParaRPr sz="2400" b="1">
              <a:solidFill>
                <a:schemeClr val="lt1"/>
              </a:solidFill>
              <a:latin typeface="Lexend"/>
              <a:ea typeface="Lexend"/>
              <a:cs typeface="Lexend"/>
              <a:sym typeface="Lexen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p:nvPr/>
        </p:nvSpPr>
        <p:spPr>
          <a:xfrm>
            <a:off x="427006" y="2127912"/>
            <a:ext cx="76860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a:solidFill>
                <a:schemeClr val="lt2"/>
              </a:solidFill>
              <a:latin typeface="Roboto"/>
              <a:ea typeface="Roboto"/>
              <a:cs typeface="Roboto"/>
              <a:sym typeface="Roboto"/>
            </a:endParaRPr>
          </a:p>
        </p:txBody>
      </p:sp>
      <p:sp>
        <p:nvSpPr>
          <p:cNvPr id="86" name="Google Shape;86;p15"/>
          <p:cNvSpPr txBox="1"/>
          <p:nvPr/>
        </p:nvSpPr>
        <p:spPr>
          <a:xfrm>
            <a:off x="225596" y="719762"/>
            <a:ext cx="7686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Roboto"/>
                <a:ea typeface="Roboto"/>
                <a:cs typeface="Roboto"/>
                <a:sym typeface="Roboto"/>
              </a:rPr>
              <a:t>AGENDA </a:t>
            </a:r>
            <a:endParaRPr sz="3600" b="1">
              <a:solidFill>
                <a:schemeClr val="lt1"/>
              </a:solidFill>
              <a:latin typeface="Roboto"/>
              <a:ea typeface="Roboto"/>
              <a:cs typeface="Roboto"/>
              <a:sym typeface="Roboto"/>
            </a:endParaRPr>
          </a:p>
        </p:txBody>
      </p:sp>
      <p:sp>
        <p:nvSpPr>
          <p:cNvPr id="87" name="Google Shape;87;p15"/>
          <p:cNvSpPr txBox="1"/>
          <p:nvPr/>
        </p:nvSpPr>
        <p:spPr>
          <a:xfrm>
            <a:off x="225600" y="1699498"/>
            <a:ext cx="6529800" cy="329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lt2"/>
                </a:solidFill>
                <a:latin typeface="Oswald"/>
                <a:ea typeface="Oswald"/>
                <a:cs typeface="Oswald"/>
                <a:sym typeface="Oswald"/>
              </a:rPr>
              <a:t>1. Problem Statement</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2. </a:t>
            </a:r>
            <a:r>
              <a:rPr lang="en" sz="1200" b="1">
                <a:solidFill>
                  <a:schemeClr val="lt2"/>
                </a:solidFill>
                <a:latin typeface="Oswald"/>
                <a:ea typeface="Oswald"/>
                <a:cs typeface="Oswald"/>
                <a:sym typeface="Oswald"/>
              </a:rPr>
              <a:t>Project Overview</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3. End Users</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4. Tools and Technologies</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5. Portfolio design and Layout</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6. Features and Functionality</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7. Results and Screenshots</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&amp; Conclusion</a:t>
            </a:r>
            <a:endParaRPr sz="1200" b="1" dirty="0">
              <a:solidFill>
                <a:schemeClr val="lt2"/>
              </a:solidFill>
              <a:latin typeface="Oswald"/>
              <a:ea typeface="Oswald"/>
              <a:cs typeface="Oswald"/>
              <a:sym typeface="Oswald"/>
            </a:endParaRPr>
          </a:p>
          <a:p>
            <a:pPr marL="0" lvl="0" indent="0" algn="l" rtl="0">
              <a:spcBef>
                <a:spcPts val="0"/>
              </a:spcBef>
              <a:spcAft>
                <a:spcPts val="0"/>
              </a:spcAft>
              <a:buNone/>
            </a:pPr>
            <a:endParaRPr sz="1200" b="1" dirty="0">
              <a:solidFill>
                <a:schemeClr val="lt2"/>
              </a:solidFill>
              <a:latin typeface="Oswald"/>
              <a:ea typeface="Oswald"/>
              <a:cs typeface="Oswald"/>
              <a:sym typeface="Oswald"/>
            </a:endParaRPr>
          </a:p>
          <a:p>
            <a:pPr marL="0" lvl="0" indent="0" algn="l" rtl="0">
              <a:spcBef>
                <a:spcPts val="0"/>
              </a:spcBef>
              <a:spcAft>
                <a:spcPts val="0"/>
              </a:spcAft>
              <a:buNone/>
            </a:pPr>
            <a:r>
              <a:rPr lang="en" sz="1200" b="1" dirty="0">
                <a:solidFill>
                  <a:schemeClr val="lt2"/>
                </a:solidFill>
                <a:latin typeface="Oswald"/>
                <a:ea typeface="Oswald"/>
                <a:cs typeface="Oswald"/>
                <a:sym typeface="Oswald"/>
              </a:rPr>
              <a:t>9. Github Link</a:t>
            </a:r>
            <a:endParaRPr sz="1200" b="1" dirty="0">
              <a:solidFill>
                <a:schemeClr val="lt2"/>
              </a:solidFill>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6" descr="Closeup from the side of a hand pushing a knob on an audio mixer"/>
          <p:cNvPicPr preferRelativeResize="0"/>
          <p:nvPr/>
        </p:nvPicPr>
        <p:blipFill rotWithShape="1">
          <a:blip r:embed="rId3">
            <a:alphaModFix/>
          </a:blip>
          <a:srcRect l="7506" r="42247" b="15419"/>
          <a:stretch/>
        </p:blipFill>
        <p:spPr>
          <a:xfrm>
            <a:off x="-9150" y="0"/>
            <a:ext cx="4594498" cy="5143501"/>
          </a:xfrm>
          <a:prstGeom prst="rect">
            <a:avLst/>
          </a:prstGeom>
          <a:noFill/>
          <a:ln>
            <a:noFill/>
          </a:ln>
        </p:spPr>
      </p:pic>
      <p:sp>
        <p:nvSpPr>
          <p:cNvPr id="93" name="Google Shape;93;p16"/>
          <p:cNvSpPr txBox="1"/>
          <p:nvPr/>
        </p:nvSpPr>
        <p:spPr>
          <a:xfrm>
            <a:off x="269387" y="400658"/>
            <a:ext cx="7686000" cy="55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lt1"/>
                </a:solidFill>
                <a:latin typeface="Times New Roman"/>
                <a:ea typeface="Times New Roman"/>
                <a:cs typeface="Times New Roman"/>
                <a:sym typeface="Times New Roman"/>
              </a:rPr>
              <a:t>PROBLEM STATEMENT </a:t>
            </a:r>
            <a:endParaRPr sz="2400" b="1">
              <a:solidFill>
                <a:schemeClr val="lt1"/>
              </a:solidFill>
              <a:latin typeface="Times New Roman"/>
              <a:ea typeface="Times New Roman"/>
              <a:cs typeface="Times New Roman"/>
              <a:sym typeface="Times New Roman"/>
            </a:endParaRPr>
          </a:p>
        </p:txBody>
      </p:sp>
      <p:sp>
        <p:nvSpPr>
          <p:cNvPr id="94" name="Google Shape;94;p16"/>
          <p:cNvSpPr txBox="1"/>
          <p:nvPr/>
        </p:nvSpPr>
        <p:spPr>
          <a:xfrm>
            <a:off x="4921375" y="0"/>
            <a:ext cx="3815700" cy="449350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i="1" dirty="0">
                <a:solidFill>
                  <a:srgbClr val="FFFFFF"/>
                </a:solidFill>
                <a:latin typeface="Times New Roman"/>
                <a:ea typeface="Times New Roman"/>
                <a:cs typeface="Times New Roman"/>
                <a:sym typeface="Times New Roman"/>
              </a:rPr>
              <a:t>🔹</a:t>
            </a: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b="1" i="1" dirty="0">
              <a:solidFill>
                <a:srgbClr val="FFFFFF"/>
              </a:solidFill>
              <a:latin typeface="Times New Roman"/>
              <a:ea typeface="Times New Roman"/>
              <a:cs typeface="Times New Roman"/>
              <a:sym typeface="Times New Roman"/>
            </a:endParaRPr>
          </a:p>
          <a:p>
            <a:pPr marL="0" lvl="0" indent="0" algn="just" rtl="0">
              <a:spcBef>
                <a:spcPts val="0"/>
              </a:spcBef>
              <a:spcAft>
                <a:spcPts val="0"/>
              </a:spcAft>
              <a:buNone/>
            </a:pPr>
            <a:r>
              <a:rPr lang="en" b="1" i="1" dirty="0">
                <a:solidFill>
                  <a:srgbClr val="FFFFFF"/>
                </a:solidFill>
                <a:latin typeface="Times New Roman"/>
                <a:ea typeface="Times New Roman"/>
                <a:cs typeface="Times New Roman"/>
                <a:sym typeface="Times New Roman"/>
              </a:rPr>
              <a:t>In most colleges, student information such as personal details, academic performance, and attendance is maintained manually using registers or </a:t>
            </a:r>
            <a:r>
              <a:rPr lang="en" b="1" i="1" dirty="0" smtClean="0">
                <a:solidFill>
                  <a:srgbClr val="FFFFFF"/>
                </a:solidFill>
                <a:latin typeface="Times New Roman"/>
                <a:ea typeface="Times New Roman"/>
                <a:cs typeface="Times New Roman"/>
                <a:sym typeface="Times New Roman"/>
              </a:rPr>
              <a:t>spreadsheets. </a:t>
            </a:r>
            <a:r>
              <a:rPr lang="en" b="1" i="1" dirty="0">
                <a:solidFill>
                  <a:srgbClr val="FFFFFF"/>
                </a:solidFill>
                <a:latin typeface="Times New Roman"/>
                <a:ea typeface="Times New Roman"/>
                <a:cs typeface="Times New Roman"/>
                <a:sym typeface="Times New Roman"/>
              </a:rPr>
              <a:t>This process is not only time-consuming but also prone to human errors like duplication, missing records, and misplacement of files. Furthermore, retrieving old records or generating reports becomes difficult, especially when dealing with a large number of students.</a:t>
            </a: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r>
              <a:rPr lang="en" b="1" i="1" dirty="0">
                <a:solidFill>
                  <a:srgbClr val="FFFFFF"/>
                </a:solidFill>
                <a:latin typeface="Times New Roman"/>
                <a:ea typeface="Times New Roman"/>
                <a:cs typeface="Times New Roman"/>
                <a:sym typeface="Times New Roman"/>
              </a:rPr>
              <a:t>Hence, there is a need for a digital Student Management System (SMS) that can efficiently handle student data, reduce redundancy, and ensure quick access to information.</a:t>
            </a: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b="1" i="1" dirty="0">
              <a:solidFill>
                <a:srgbClr val="FFFFFF"/>
              </a:solidFill>
              <a:latin typeface="Times New Roman"/>
              <a:ea typeface="Times New Roman"/>
              <a:cs typeface="Times New Roman"/>
              <a:sym typeface="Times New Roman"/>
            </a:endParaRPr>
          </a:p>
          <a:p>
            <a:pPr marL="0" lvl="0" indent="0" algn="l" rtl="0">
              <a:spcBef>
                <a:spcPts val="0"/>
              </a:spcBef>
              <a:spcAft>
                <a:spcPts val="0"/>
              </a:spcAft>
              <a:buNone/>
            </a:pPr>
            <a:endParaRPr b="1" i="1" dirty="0">
              <a:solidFill>
                <a:srgbClr val="FFFFFF"/>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p:nvPr/>
        </p:nvSpPr>
        <p:spPr>
          <a:xfrm>
            <a:off x="0" y="0"/>
            <a:ext cx="9161100" cy="1746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7"/>
          <p:cNvSpPr txBox="1"/>
          <p:nvPr/>
        </p:nvSpPr>
        <p:spPr>
          <a:xfrm>
            <a:off x="8549" y="440140"/>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Times New Roman"/>
                <a:ea typeface="Times New Roman"/>
                <a:cs typeface="Times New Roman"/>
                <a:sym typeface="Times New Roman"/>
              </a:rPr>
              <a:t>PROJECT OVERVIEW </a:t>
            </a:r>
            <a:endParaRPr sz="3600" b="1">
              <a:solidFill>
                <a:schemeClr val="lt1"/>
              </a:solidFill>
              <a:latin typeface="Times New Roman"/>
              <a:ea typeface="Times New Roman"/>
              <a:cs typeface="Times New Roman"/>
              <a:sym typeface="Times New Roman"/>
            </a:endParaRPr>
          </a:p>
        </p:txBody>
      </p:sp>
      <p:sp>
        <p:nvSpPr>
          <p:cNvPr id="101" name="Google Shape;101;p17"/>
          <p:cNvSpPr txBox="1"/>
          <p:nvPr/>
        </p:nvSpPr>
        <p:spPr>
          <a:xfrm>
            <a:off x="8550" y="2196613"/>
            <a:ext cx="9144000" cy="2301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The Student Management System is a Java-based desktop application developed to simplify the process of managing student data. It integrates with a MySQL database for storing records securely and provides different modules for administrators, teachers, and students.</a:t>
            </a:r>
            <a:endParaRPr b="1"/>
          </a:p>
          <a:p>
            <a:pPr marL="0" lvl="0" indent="0" algn="l" rtl="0">
              <a:spcBef>
                <a:spcPts val="0"/>
              </a:spcBef>
              <a:spcAft>
                <a:spcPts val="0"/>
              </a:spcAft>
              <a:buNone/>
            </a:pPr>
            <a:r>
              <a:rPr lang="en" b="1"/>
              <a:t>The system ensures that day-to-day academic tasks like maintaining student details, updating marks, and tracking attendance can be done digitally, with minimum effort and maximum accuracy.</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8"/>
          <p:cNvSpPr txBox="1"/>
          <p:nvPr/>
        </p:nvSpPr>
        <p:spPr>
          <a:xfrm>
            <a:off x="-1" y="535675"/>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Times New Roman"/>
                <a:ea typeface="Times New Roman"/>
                <a:cs typeface="Times New Roman"/>
                <a:sym typeface="Times New Roman"/>
              </a:rPr>
              <a:t>WHO ARE THE END USERS.?</a:t>
            </a:r>
            <a:endParaRPr sz="3600" b="1">
              <a:solidFill>
                <a:schemeClr val="lt1"/>
              </a:solidFill>
              <a:latin typeface="Times New Roman"/>
              <a:ea typeface="Times New Roman"/>
              <a:cs typeface="Times New Roman"/>
              <a:sym typeface="Times New Roman"/>
            </a:endParaRPr>
          </a:p>
        </p:txBody>
      </p:sp>
      <p:sp>
        <p:nvSpPr>
          <p:cNvPr id="107" name="Google Shape;107;p18"/>
          <p:cNvSpPr txBox="1"/>
          <p:nvPr/>
        </p:nvSpPr>
        <p:spPr>
          <a:xfrm>
            <a:off x="166950" y="1946521"/>
            <a:ext cx="8810100" cy="27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The application is designed for multiple stakeholders: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College Administrators – to manage student enrollment and maintain official records.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Teachers – to update marks, attendance, and generate performance reports.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Students – to view their academic details, progress, and personal information securely.</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i="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9"/>
          <p:cNvSpPr txBox="1"/>
          <p:nvPr/>
        </p:nvSpPr>
        <p:spPr>
          <a:xfrm flipH="1">
            <a:off x="0" y="418295"/>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Times New Roman"/>
                <a:ea typeface="Times New Roman"/>
                <a:cs typeface="Times New Roman"/>
                <a:sym typeface="Times New Roman"/>
              </a:rPr>
              <a:t>TOOLS AND TECHNIQUES</a:t>
            </a:r>
            <a:endParaRPr sz="3600" b="1">
              <a:solidFill>
                <a:schemeClr val="lt1"/>
              </a:solidFill>
              <a:latin typeface="Times New Roman"/>
              <a:ea typeface="Times New Roman"/>
              <a:cs typeface="Times New Roman"/>
              <a:sym typeface="Times New Roman"/>
            </a:endParaRPr>
          </a:p>
        </p:txBody>
      </p:sp>
      <p:sp>
        <p:nvSpPr>
          <p:cNvPr id="113" name="Google Shape;113;p19"/>
          <p:cNvSpPr txBox="1"/>
          <p:nvPr/>
        </p:nvSpPr>
        <p:spPr>
          <a:xfrm>
            <a:off x="340350" y="1922641"/>
            <a:ext cx="8463300" cy="2936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Programming Language: Java (developed in NetBeans / Eclipse IDE)</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Database: MySQL for structured data storage</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Connectivity: JDBC (Java Database Connectivity) for communication between Java application and MySQL</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Design: Java Swing for GUI forms and dashboards</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txBox="1"/>
          <p:nvPr/>
        </p:nvSpPr>
        <p:spPr>
          <a:xfrm>
            <a:off x="-1" y="431957"/>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a:solidFill>
                  <a:schemeClr val="lt1"/>
                </a:solidFill>
                <a:latin typeface="Times New Roman"/>
                <a:ea typeface="Times New Roman"/>
                <a:cs typeface="Times New Roman"/>
                <a:sym typeface="Times New Roman"/>
              </a:rPr>
              <a:t>PORTFOLIO DESIGN AND LAYOUT </a:t>
            </a:r>
            <a:endParaRPr sz="3600" b="1">
              <a:solidFill>
                <a:schemeClr val="lt1"/>
              </a:solidFill>
              <a:latin typeface="Times New Roman"/>
              <a:ea typeface="Times New Roman"/>
              <a:cs typeface="Times New Roman"/>
              <a:sym typeface="Times New Roman"/>
            </a:endParaRPr>
          </a:p>
        </p:txBody>
      </p:sp>
      <p:sp>
        <p:nvSpPr>
          <p:cNvPr id="119" name="Google Shape;119;p20"/>
          <p:cNvSpPr txBox="1"/>
          <p:nvPr/>
        </p:nvSpPr>
        <p:spPr>
          <a:xfrm>
            <a:off x="391225" y="1637725"/>
            <a:ext cx="8589300" cy="378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Login Page:</a:t>
            </a:r>
            <a:endParaRPr b="1"/>
          </a:p>
          <a:p>
            <a:pPr marL="0" lvl="0" indent="0" algn="l" rtl="0">
              <a:spcBef>
                <a:spcPts val="0"/>
              </a:spcBef>
              <a:spcAft>
                <a:spcPts val="0"/>
              </a:spcAft>
              <a:buNone/>
            </a:pPr>
            <a:r>
              <a:rPr lang="en" b="1"/>
              <a:t>Secure login for Admin and Users with role-based access.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Dashboard:</a:t>
            </a:r>
            <a:endParaRPr b="1"/>
          </a:p>
          <a:p>
            <a:pPr marL="0" lvl="0" indent="0" algn="l" rtl="0">
              <a:spcBef>
                <a:spcPts val="0"/>
              </a:spcBef>
              <a:spcAft>
                <a:spcPts val="0"/>
              </a:spcAft>
              <a:buNone/>
            </a:pPr>
            <a:r>
              <a:rPr lang="en" b="1"/>
              <a:t>A clean interface with menus for managing students, courses, and academic details.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Forms:</a:t>
            </a:r>
            <a:endParaRPr b="1"/>
          </a:p>
          <a:p>
            <a:pPr marL="0" lvl="0" indent="0" algn="l" rtl="0">
              <a:spcBef>
                <a:spcPts val="0"/>
              </a:spcBef>
              <a:spcAft>
                <a:spcPts val="0"/>
              </a:spcAft>
              <a:buNone/>
            </a:pPr>
            <a:r>
              <a:rPr lang="en" b="1"/>
              <a:t>User-friendly forms to add, update, delete, and search student records.</a:t>
            </a:r>
            <a:endParaRPr b="1"/>
          </a:p>
          <a:p>
            <a:pPr marL="0" lvl="0" indent="0" algn="l" rtl="0">
              <a:spcBef>
                <a:spcPts val="0"/>
              </a:spcBef>
              <a:spcAft>
                <a:spcPts val="0"/>
              </a:spcAft>
              <a:buNone/>
            </a:pPr>
            <a:endParaRPr b="1"/>
          </a:p>
          <a:p>
            <a:pPr marL="0" lvl="0" indent="0" algn="l" rtl="0">
              <a:spcBef>
                <a:spcPts val="0"/>
              </a:spcBef>
              <a:spcAft>
                <a:spcPts val="0"/>
              </a:spcAft>
              <a:buNone/>
            </a:pPr>
            <a:r>
              <a:rPr lang="en" b="1"/>
              <a:t>Database Design:</a:t>
            </a:r>
            <a:endParaRPr b="1"/>
          </a:p>
          <a:p>
            <a:pPr marL="0" lvl="0" indent="0" algn="l" rtl="0">
              <a:spcBef>
                <a:spcPts val="0"/>
              </a:spcBef>
              <a:spcAft>
                <a:spcPts val="0"/>
              </a:spcAft>
              <a:buNone/>
            </a:pPr>
            <a:r>
              <a:rPr lang="en" b="1"/>
              <a:t>Tables for students, courses, marks, and attendance with proper relationships and constraints.</a:t>
            </a: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endParaRPr b="1"/>
          </a:p>
          <a:p>
            <a:pPr marL="0" lvl="0" indent="0" algn="l" rtl="0">
              <a:spcBef>
                <a:spcPts val="0"/>
              </a:spcBef>
              <a:spcAft>
                <a:spcPts val="0"/>
              </a:spcAft>
              <a:buNone/>
            </a:pPr>
            <a:r>
              <a:rPr lang="en" b="1"/>
              <a:t>---</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1"/>
          <p:cNvPicPr preferRelativeResize="0"/>
          <p:nvPr/>
        </p:nvPicPr>
        <p:blipFill rotWithShape="1">
          <a:blip r:embed="rId3">
            <a:alphaModFix/>
          </a:blip>
          <a:srcRect b="9477"/>
          <a:stretch/>
        </p:blipFill>
        <p:spPr>
          <a:xfrm>
            <a:off x="0" y="0"/>
            <a:ext cx="9144000" cy="5143500"/>
          </a:xfrm>
          <a:prstGeom prst="rect">
            <a:avLst/>
          </a:prstGeom>
          <a:noFill/>
          <a:ln>
            <a:noFill/>
          </a:ln>
        </p:spPr>
      </p:pic>
      <p:sp>
        <p:nvSpPr>
          <p:cNvPr id="125" name="Google Shape;125;p21"/>
          <p:cNvSpPr txBox="1"/>
          <p:nvPr/>
        </p:nvSpPr>
        <p:spPr>
          <a:xfrm>
            <a:off x="-1" y="324765"/>
            <a:ext cx="9144000" cy="74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a:solidFill>
                  <a:schemeClr val="lt1"/>
                </a:solidFill>
                <a:latin typeface="Times New Roman"/>
                <a:ea typeface="Times New Roman"/>
                <a:cs typeface="Times New Roman"/>
                <a:sym typeface="Times New Roman"/>
              </a:rPr>
              <a:t>FEATURES AND FUNCTIONALITY </a:t>
            </a:r>
            <a:endParaRPr sz="3600">
              <a:solidFill>
                <a:schemeClr val="lt1"/>
              </a:solidFill>
              <a:latin typeface="Times New Roman"/>
              <a:ea typeface="Times New Roman"/>
              <a:cs typeface="Times New Roman"/>
              <a:sym typeface="Times New Roman"/>
            </a:endParaRPr>
          </a:p>
        </p:txBody>
      </p:sp>
      <p:sp>
        <p:nvSpPr>
          <p:cNvPr id="126" name="Google Shape;126;p21"/>
          <p:cNvSpPr txBox="1"/>
          <p:nvPr/>
        </p:nvSpPr>
        <p:spPr>
          <a:xfrm>
            <a:off x="247350" y="1331991"/>
            <a:ext cx="8649300" cy="3811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800" b="1">
              <a:solidFill>
                <a:srgbClr val="FFFFFF"/>
              </a:solidFill>
            </a:endParaRPr>
          </a:p>
          <a:p>
            <a:pPr marL="0" lvl="0" indent="0" algn="l" rtl="0">
              <a:spcBef>
                <a:spcPts val="0"/>
              </a:spcBef>
              <a:spcAft>
                <a:spcPts val="0"/>
              </a:spcAft>
              <a:buNone/>
            </a:pPr>
            <a:endParaRPr sz="1800" b="1">
              <a:solidFill>
                <a:srgbClr val="FFFFFF"/>
              </a:solidFill>
            </a:endParaRPr>
          </a:p>
          <a:p>
            <a:pPr marL="0" lvl="0" indent="0" algn="l" rtl="0">
              <a:spcBef>
                <a:spcPts val="0"/>
              </a:spcBef>
              <a:spcAft>
                <a:spcPts val="0"/>
              </a:spcAft>
              <a:buNone/>
            </a:pPr>
            <a:r>
              <a:rPr lang="en" sz="1800" b="1">
                <a:solidFill>
                  <a:srgbClr val="FFFFFF"/>
                </a:solidFill>
              </a:rPr>
              <a:t>✔ Student Management: Add, update, delete, and search student details.</a:t>
            </a:r>
            <a:endParaRPr sz="1800" b="1">
              <a:solidFill>
                <a:srgbClr val="FFFFFF"/>
              </a:solidFill>
            </a:endParaRPr>
          </a:p>
          <a:p>
            <a:pPr marL="0" lvl="0" indent="0" algn="l" rtl="0">
              <a:spcBef>
                <a:spcPts val="0"/>
              </a:spcBef>
              <a:spcAft>
                <a:spcPts val="0"/>
              </a:spcAft>
              <a:buNone/>
            </a:pPr>
            <a:r>
              <a:rPr lang="en" sz="1800" b="1">
                <a:solidFill>
                  <a:srgbClr val="FFFFFF"/>
                </a:solidFill>
              </a:rPr>
              <a:t>✔ Course Management: Assign courses to students and update course details.</a:t>
            </a:r>
            <a:endParaRPr sz="1800" b="1">
              <a:solidFill>
                <a:srgbClr val="FFFFFF"/>
              </a:solidFill>
            </a:endParaRPr>
          </a:p>
          <a:p>
            <a:pPr marL="0" lvl="0" indent="0" algn="l" rtl="0">
              <a:spcBef>
                <a:spcPts val="0"/>
              </a:spcBef>
              <a:spcAft>
                <a:spcPts val="0"/>
              </a:spcAft>
              <a:buNone/>
            </a:pPr>
            <a:r>
              <a:rPr lang="en" sz="1800" b="1">
                <a:solidFill>
                  <a:srgbClr val="FFFFFF"/>
                </a:solidFill>
              </a:rPr>
              <a:t>✔ Marks &amp; Attendance: Enter and view subject-wise marks and attendance percentage.</a:t>
            </a:r>
            <a:endParaRPr sz="1800" b="1">
              <a:solidFill>
                <a:srgbClr val="FFFFFF"/>
              </a:solidFill>
            </a:endParaRPr>
          </a:p>
          <a:p>
            <a:pPr marL="0" lvl="0" indent="0" algn="l" rtl="0">
              <a:spcBef>
                <a:spcPts val="0"/>
              </a:spcBef>
              <a:spcAft>
                <a:spcPts val="0"/>
              </a:spcAft>
              <a:buNone/>
            </a:pPr>
            <a:r>
              <a:rPr lang="en" sz="1800" b="1">
                <a:solidFill>
                  <a:srgbClr val="FFFFFF"/>
                </a:solidFill>
              </a:rPr>
              <a:t>✔ Secure Login: Database-driven authentication for different roles (admin/teacher/student).</a:t>
            </a:r>
            <a:endParaRPr sz="1800" b="1">
              <a:solidFill>
                <a:srgbClr val="FFFFFF"/>
              </a:solidFill>
            </a:endParaRPr>
          </a:p>
          <a:p>
            <a:pPr marL="0" lvl="0" indent="0" algn="l" rtl="0">
              <a:spcBef>
                <a:spcPts val="0"/>
              </a:spcBef>
              <a:spcAft>
                <a:spcPts val="0"/>
              </a:spcAft>
              <a:buNone/>
            </a:pPr>
            <a:r>
              <a:rPr lang="en" sz="1800" b="1">
                <a:solidFill>
                  <a:srgbClr val="FFFFFF"/>
                </a:solidFill>
              </a:rPr>
              <a:t>✔ Report Generation: Quick generation of reports such as student progress or class-wise performance.</a:t>
            </a:r>
            <a:endParaRPr sz="1800" b="1">
              <a:solidFill>
                <a:srgbClr val="FFFFFF"/>
              </a:solidFill>
            </a:endParaRPr>
          </a:p>
          <a:p>
            <a:pPr marL="0" lvl="0" indent="0" algn="l" rtl="0">
              <a:spcBef>
                <a:spcPts val="0"/>
              </a:spcBef>
              <a:spcAft>
                <a:spcPts val="0"/>
              </a:spcAft>
              <a:buNone/>
            </a:pPr>
            <a:r>
              <a:rPr lang="en" sz="1800" b="1">
                <a:solidFill>
                  <a:srgbClr val="FFFFFF"/>
                </a:solidFill>
              </a:rPr>
              <a:t>✔ Simple UI: Intuitive interface designed using Java Swing for smooth navigati</a:t>
            </a:r>
            <a:endParaRPr sz="1800" b="1">
              <a:solidFill>
                <a:srgbClr val="FFFFFF"/>
              </a:solidFill>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718</Words>
  <Application>Microsoft Office PowerPoint</Application>
  <PresentationFormat>On-screen Show (16:9)</PresentationFormat>
  <Paragraphs>113</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Impact</vt:lpstr>
      <vt:lpstr>Lexend</vt:lpstr>
      <vt:lpstr>Times New Roman</vt:lpstr>
      <vt:lpstr>Roboto</vt:lpstr>
      <vt:lpstr>Arial</vt:lpstr>
      <vt:lpstr>Oswald</vt:lpstr>
      <vt:lpstr>Material</vt:lpstr>
      <vt:lpstr>DIGITAL PORTFOLIO </vt:lpstr>
      <vt:lpstr>PROJECT TITLE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PORTFOLIO</dc:title>
  <dc:creator>GASCA ARAKKONAM</dc:creator>
  <cp:lastModifiedBy>GASCA ARAKKONAM</cp:lastModifiedBy>
  <cp:revision>2</cp:revision>
  <dcterms:modified xsi:type="dcterms:W3CDTF">2025-09-10T09:38:23Z</dcterms:modified>
</cp:coreProperties>
</file>